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93" r:id="rId3"/>
    <p:sldId id="264" r:id="rId4"/>
    <p:sldId id="265" r:id="rId5"/>
    <p:sldId id="282" r:id="rId6"/>
    <p:sldId id="274" r:id="rId7"/>
    <p:sldId id="297" r:id="rId8"/>
    <p:sldId id="296" r:id="rId9"/>
    <p:sldId id="294" r:id="rId10"/>
    <p:sldId id="292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5"/>
    <p:restoredTop sz="94718"/>
  </p:normalViewPr>
  <p:slideViewPr>
    <p:cSldViewPr snapToGrid="0" snapToObjects="1">
      <p:cViewPr varScale="1">
        <p:scale>
          <a:sx n="117" d="100"/>
          <a:sy n="117" d="100"/>
        </p:scale>
        <p:origin x="4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C6659-BEDE-B147-9CF1-B8423CCC761F}" type="datetimeFigureOut">
              <a:rPr lang="nl-NL" smtClean="0"/>
              <a:t>01-11-2021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03D90-9E09-7947-89BC-05FF565B45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449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608FEC-EED8-B04C-8E49-61C630769A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D9E0E47-CC59-714B-B31E-1D66BBF3D3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4FA2AB-4C51-2544-BA60-4BCADC9C3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491B-647E-534C-89F1-BF07BE97BFB3}" type="datetimeFigureOut">
              <a:rPr lang="nl-NL" smtClean="0"/>
              <a:t>01-11-2021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F60A0B-F605-F248-808A-CA9464B7B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8CCCF6-9F86-AB4C-A646-1DE4633D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80-CE35-4245-92E1-5C60DF3C1A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5087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07B4D-3C0D-4841-A4BA-41D0BFFBD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A387659-6B4B-7441-9756-0959801FF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D3C1640-475F-AF4A-B8AE-407BE8E91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491B-647E-534C-89F1-BF07BE97BFB3}" type="datetimeFigureOut">
              <a:rPr lang="nl-NL" smtClean="0"/>
              <a:t>01-11-2021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1912A48-6860-6045-8E6E-210C2B63B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F1D132D-8191-2249-9F77-16D16D15F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80-CE35-4245-92E1-5C60DF3C1A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83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DF207EC-7524-9747-B436-4BD405729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72E2A77-135B-EA42-88E5-A726D1F5C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9E2B0E-1855-264D-9CD0-F16E368B0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491B-647E-534C-89F1-BF07BE97BFB3}" type="datetimeFigureOut">
              <a:rPr lang="nl-NL" smtClean="0"/>
              <a:t>01-11-2021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758E9E-A4FA-094A-81A9-333F46DC9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877A9A5-520A-BA43-B34F-FA973A513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80-CE35-4245-92E1-5C60DF3C1A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262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F59D7D-955D-124F-A7FF-21C3C3BB4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DCAA39-14DE-B34E-8842-915BFA79A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A01C71-BFCC-9843-B9BF-D83904CB8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491B-647E-534C-89F1-BF07BE97BFB3}" type="datetimeFigureOut">
              <a:rPr lang="nl-NL" smtClean="0"/>
              <a:t>01-11-2021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205BFBD-15FC-F247-870E-8F292582B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770528-4FD4-C448-85FA-8835A3EB8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80-CE35-4245-92E1-5C60DF3C1A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365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CB799D-E540-3143-9BAE-F35068710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A256B5B-36DB-BB4A-B7BE-58BE121A6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FD68D1-3FB9-CF4A-B572-9B52E81BF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491B-647E-534C-89F1-BF07BE97BFB3}" type="datetimeFigureOut">
              <a:rPr lang="nl-NL" smtClean="0"/>
              <a:t>01-11-2021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4C44C0-0139-7C48-9A75-081149D1F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7ADC1B-F3DC-0D44-9C0A-9C246E21F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80-CE35-4245-92E1-5C60DF3C1A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180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6F4983-9F43-CB40-A0DA-0F083774C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33E932-5F7B-0149-8595-29BC150D4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9C42727-683D-D041-8C3B-A77AC36E8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10BE472-58A6-E04A-B02A-D01F57BF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491B-647E-534C-89F1-BF07BE97BFB3}" type="datetimeFigureOut">
              <a:rPr lang="nl-NL" smtClean="0"/>
              <a:t>01-11-2021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A002FDD-3984-634A-9C12-701D9A0C6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20BD8CB-8A2C-C44E-A75F-501653D3B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80-CE35-4245-92E1-5C60DF3C1A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742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E7518C-B9F8-D343-B45A-F009ADDFC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E48073C-BF59-184D-B99C-35D5E73D7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2418207-8340-B541-AEC0-AAEC24F1A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5A717FC-D0F0-AD43-A86B-4AF089C9EB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C3986AA-4B8C-FA4B-9214-6C5EE07D92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E875D07-3DA7-C046-93CB-F17760794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491B-647E-534C-89F1-BF07BE97BFB3}" type="datetimeFigureOut">
              <a:rPr lang="nl-NL" smtClean="0"/>
              <a:t>01-11-2021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C0300D0-C5A6-8E43-B9C2-23BC5B989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E7D6C86-3FE2-9B43-B1AF-529DA04ED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80-CE35-4245-92E1-5C60DF3C1A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232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54A534-F931-944C-A13A-094ECD38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8CF7316-E464-FD4A-A24D-D59A6E06F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491B-647E-534C-89F1-BF07BE97BFB3}" type="datetimeFigureOut">
              <a:rPr lang="nl-NL" smtClean="0"/>
              <a:t>01-11-2021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497C9C0-99B6-7C46-89C1-94D523EB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ADFF349-BEDA-E546-8294-115811D91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80-CE35-4245-92E1-5C60DF3C1A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4430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5EF71B0-59AC-7A40-9C59-9F73850B1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491B-647E-534C-89F1-BF07BE97BFB3}" type="datetimeFigureOut">
              <a:rPr lang="nl-NL" smtClean="0"/>
              <a:t>01-11-2021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5E221E4-D463-FC47-82CB-F350602A4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1F9EE54-5CF9-404C-BACC-243450F1C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80-CE35-4245-92E1-5C60DF3C1A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507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23E99-C190-4944-BFBE-EDFA777C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61434A-208B-494B-86A9-896414B46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440658A-FC28-BB40-8415-E581A320A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8028729-026D-AF4B-900F-EF1C5E8BC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491B-647E-534C-89F1-BF07BE97BFB3}" type="datetimeFigureOut">
              <a:rPr lang="nl-NL" smtClean="0"/>
              <a:t>01-11-2021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1CD40DA-EB1E-6B4F-A5A0-342C2A3AE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A23EDF9-AE5C-5F4F-AB3E-90DC1E4AA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80-CE35-4245-92E1-5C60DF3C1A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281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7B68FD-5164-964E-B038-201C2595E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C2EBCA2-C8E2-4B4E-89CA-E267E23254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014671B-5DF9-874A-B66A-DFF671242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2115636-92B5-3D47-9AC2-CD929961B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491B-647E-534C-89F1-BF07BE97BFB3}" type="datetimeFigureOut">
              <a:rPr lang="nl-NL" smtClean="0"/>
              <a:t>01-11-2021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A4F53E5-947D-A142-A55D-E3F407AFD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3687FFE-7656-2C46-92E8-97E797D09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6E80-CE35-4245-92E1-5C60DF3C1A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32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0A0FAE1-0492-DC44-92AB-9B7ED7ED9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42BFC6D-9BE7-1045-987F-950C82474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5AAA5D2-C1E4-A842-8379-8B4118D186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C491B-647E-534C-89F1-BF07BE97BFB3}" type="datetimeFigureOut">
              <a:rPr lang="nl-NL" smtClean="0"/>
              <a:t>01-11-2021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C5E9CA-4C32-4F46-9F94-79F99D21E7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61F633-0A6A-D94C-9421-25DCAC5D89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16E80-CE35-4245-92E1-5C60DF3C1A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041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wijkverenigingdamsigt.n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8EB2FE-ADBE-AB4D-9A17-0301E020B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0" y="429018"/>
            <a:ext cx="8815707" cy="1052801"/>
          </a:xfrm>
        </p:spPr>
        <p:txBody>
          <a:bodyPr>
            <a:normAutofit/>
          </a:bodyPr>
          <a:lstStyle/>
          <a:p>
            <a:r>
              <a:rPr lang="nl-NL" dirty="0">
                <a:latin typeface="+mn-lt"/>
              </a:rPr>
              <a:t>ALV Wijkvereniging 2021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D45B7D1-37FC-6E4E-A15F-0E9C75E0C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0905" y="650616"/>
            <a:ext cx="2501900" cy="1905000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59E7B322-5FF7-9B4A-93E1-14A9225E36D4}"/>
              </a:ext>
            </a:extLst>
          </p:cNvPr>
          <p:cNvSpPr/>
          <p:nvPr/>
        </p:nvSpPr>
        <p:spPr>
          <a:xfrm>
            <a:off x="552205" y="1307554"/>
            <a:ext cx="883515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buSzPct val="100000"/>
            </a:pPr>
            <a:endParaRPr lang="nl-NL" sz="2800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ct val="100000"/>
              <a:buAutoNum type="arabicPeriod"/>
            </a:pPr>
            <a:r>
              <a:rPr lang="nl-NL" sz="2800" dirty="0">
                <a:ea typeface="Times New Roman" panose="02020603050405020304" pitchFamily="18" charset="0"/>
              </a:rPr>
              <a:t> Opening</a:t>
            </a:r>
          </a:p>
          <a:p>
            <a:pPr marL="342900" lvl="0" indent="-342900">
              <a:spcAft>
                <a:spcPts val="0"/>
              </a:spcAft>
              <a:buSzPct val="100000"/>
              <a:buAutoNum type="arabicPeriod"/>
            </a:pPr>
            <a:r>
              <a:rPr lang="nl-NL" sz="2800" dirty="0">
                <a:ea typeface="Times New Roman" panose="02020603050405020304" pitchFamily="18" charset="0"/>
              </a:rPr>
              <a:t> Mededelingen</a:t>
            </a:r>
          </a:p>
          <a:p>
            <a:pPr marL="342900" lvl="0" indent="-342900">
              <a:spcAft>
                <a:spcPts val="0"/>
              </a:spcAft>
              <a:buSzPct val="100000"/>
              <a:buAutoNum type="arabicPeriod"/>
            </a:pPr>
            <a:r>
              <a:rPr lang="nl-NL" sz="2800" dirty="0">
                <a:ea typeface="Times New Roman" panose="02020603050405020304" pitchFamily="18" charset="0"/>
              </a:rPr>
              <a:t> Terugblik 2020/2021</a:t>
            </a:r>
          </a:p>
          <a:p>
            <a:pPr marL="342900" indent="-342900">
              <a:buSzPct val="100000"/>
              <a:buFontTx/>
              <a:buAutoNum type="arabicPeriod"/>
            </a:pPr>
            <a:r>
              <a:rPr lang="nl-NL" sz="2800" dirty="0">
                <a:ea typeface="Times New Roman" panose="02020603050405020304" pitchFamily="18" charset="0"/>
              </a:rPr>
              <a:t> Kas Controle Commissie</a:t>
            </a:r>
          </a:p>
          <a:p>
            <a:pPr marL="342900" indent="-342900">
              <a:buSzPct val="100000"/>
              <a:buFontTx/>
              <a:buAutoNum type="arabicPeriod"/>
            </a:pPr>
            <a:r>
              <a:rPr lang="nl-NL" sz="2800" dirty="0">
                <a:ea typeface="Times New Roman" panose="02020603050405020304" pitchFamily="18" charset="0"/>
              </a:rPr>
              <a:t> Jaarcijfers 2020 en begroting 2021</a:t>
            </a:r>
          </a:p>
          <a:p>
            <a:pPr marL="342900" lvl="0" indent="-342900">
              <a:spcAft>
                <a:spcPts val="0"/>
              </a:spcAft>
              <a:buSzPct val="100000"/>
              <a:buAutoNum type="arabicPeriod"/>
            </a:pPr>
            <a:r>
              <a:rPr lang="nl-NL" sz="2800" dirty="0">
                <a:ea typeface="Times New Roman" panose="02020603050405020304" pitchFamily="18" charset="0"/>
              </a:rPr>
              <a:t> Communicatie</a:t>
            </a:r>
          </a:p>
          <a:p>
            <a:pPr marL="342900" lvl="0" indent="-342900">
              <a:spcAft>
                <a:spcPts val="0"/>
              </a:spcAft>
              <a:buSzPct val="100000"/>
              <a:buAutoNum type="arabicPeriod"/>
            </a:pPr>
            <a:r>
              <a:rPr lang="nl-NL" sz="2800" dirty="0">
                <a:ea typeface="Times New Roman" panose="02020603050405020304" pitchFamily="18" charset="0"/>
              </a:rPr>
              <a:t> Vooruitblik activiteiten</a:t>
            </a:r>
          </a:p>
          <a:p>
            <a:pPr marL="342900" lvl="0" indent="-342900">
              <a:spcAft>
                <a:spcPts val="0"/>
              </a:spcAft>
              <a:buSzPct val="100000"/>
              <a:buAutoNum type="arabicPeriod"/>
            </a:pPr>
            <a:r>
              <a:rPr lang="nl-NL" sz="2800" dirty="0">
                <a:ea typeface="Times New Roman" panose="02020603050405020304" pitchFamily="18" charset="0"/>
              </a:rPr>
              <a:t> Kajuit &amp; toekomst</a:t>
            </a:r>
          </a:p>
          <a:p>
            <a:pPr marL="342900" lvl="0" indent="-342900">
              <a:spcAft>
                <a:spcPts val="0"/>
              </a:spcAft>
              <a:buSzPct val="100000"/>
              <a:buAutoNum type="arabicPeriod"/>
            </a:pPr>
            <a:r>
              <a:rPr lang="nl-NL" sz="2800" dirty="0">
                <a:ea typeface="Times New Roman" panose="02020603050405020304" pitchFamily="18" charset="0"/>
              </a:rPr>
              <a:t> Vacatures</a:t>
            </a:r>
          </a:p>
          <a:p>
            <a:pPr marL="342900" lvl="0" indent="-342900">
              <a:spcAft>
                <a:spcPts val="0"/>
              </a:spcAft>
              <a:buSzPct val="100000"/>
              <a:buAutoNum type="arabicPeriod"/>
            </a:pPr>
            <a:r>
              <a:rPr lang="nl-NL" sz="2800" dirty="0">
                <a:ea typeface="Times New Roman" panose="02020603050405020304" pitchFamily="18" charset="0"/>
              </a:rPr>
              <a:t> WVTTK/ Rondvraag</a:t>
            </a:r>
          </a:p>
        </p:txBody>
      </p:sp>
    </p:spTree>
    <p:extLst>
      <p:ext uri="{BB962C8B-B14F-4D97-AF65-F5344CB8AC3E}">
        <p14:creationId xmlns:p14="http://schemas.microsoft.com/office/powerpoint/2010/main" val="4014471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224273-CEA5-2744-B208-B569D3B12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dirty="0"/>
              <a:t>Tot slot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932F97-EB37-C049-9116-C5C949376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Heeft u nog vragen of opmerkingen? </a:t>
            </a:r>
          </a:p>
          <a:p>
            <a:pPr marL="0" indent="0">
              <a:buNone/>
            </a:pPr>
            <a:r>
              <a:rPr lang="nl-NL" dirty="0"/>
              <a:t>Neem contact op met het bestuur via </a:t>
            </a:r>
            <a:r>
              <a:rPr lang="nl-NL" dirty="0">
                <a:hlinkClick r:id="rId2"/>
              </a:rPr>
              <a:t>info@wijkverenigingdamsigt.nl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Nienke</a:t>
            </a:r>
          </a:p>
          <a:p>
            <a:pPr marL="0" indent="0">
              <a:buNone/>
            </a:pPr>
            <a:r>
              <a:rPr lang="nl-NL" dirty="0"/>
              <a:t>Joyce</a:t>
            </a:r>
          </a:p>
          <a:p>
            <a:pPr marL="0" indent="0">
              <a:buNone/>
            </a:pPr>
            <a:r>
              <a:rPr lang="nl-NL" dirty="0"/>
              <a:t>Patrick </a:t>
            </a:r>
          </a:p>
          <a:p>
            <a:pPr marL="0" indent="0">
              <a:buNone/>
            </a:pPr>
            <a:r>
              <a:rPr lang="nl-NL" dirty="0"/>
              <a:t>Stijn</a:t>
            </a:r>
          </a:p>
        </p:txBody>
      </p:sp>
    </p:spTree>
    <p:extLst>
      <p:ext uri="{BB962C8B-B14F-4D97-AF65-F5344CB8AC3E}">
        <p14:creationId xmlns:p14="http://schemas.microsoft.com/office/powerpoint/2010/main" val="387945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479F9D-61BA-BA4F-A41D-C63590AA8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94605" cy="1325563"/>
          </a:xfrm>
        </p:spPr>
        <p:txBody>
          <a:bodyPr>
            <a:noAutofit/>
          </a:bodyPr>
          <a:lstStyle/>
          <a:p>
            <a:r>
              <a:rPr lang="nl-NL" b="1" dirty="0"/>
              <a:t>Corona: er kon weinig….maar toch?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544361-79D7-0849-B59D-50C606619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Activiteiten zijn gedurende ruim een jaar stil gelegd</a:t>
            </a:r>
          </a:p>
          <a:p>
            <a:r>
              <a:rPr lang="nl-NL" dirty="0"/>
              <a:t>Kaartjes actie</a:t>
            </a:r>
          </a:p>
          <a:p>
            <a:r>
              <a:rPr lang="nl-NL" dirty="0"/>
              <a:t>Aardbeien actie</a:t>
            </a:r>
          </a:p>
          <a:p>
            <a:r>
              <a:rPr lang="nl-NL" dirty="0"/>
              <a:t>Digitale Kerst Bingo</a:t>
            </a:r>
          </a:p>
          <a:p>
            <a:r>
              <a:rPr lang="nl-NL" dirty="0"/>
              <a:t>Lezing over bijen</a:t>
            </a:r>
          </a:p>
          <a:p>
            <a:r>
              <a:rPr lang="nl-NL" dirty="0"/>
              <a:t>Wijkgebouw is verhuurd aan </a:t>
            </a:r>
            <a:r>
              <a:rPr lang="nl-NL" dirty="0" err="1"/>
              <a:t>Partou</a:t>
            </a:r>
            <a:endParaRPr lang="nl-NL" dirty="0"/>
          </a:p>
          <a:p>
            <a:r>
              <a:rPr lang="nl-NL" dirty="0" err="1"/>
              <a:t>Rechtstreex</a:t>
            </a:r>
            <a:endParaRPr lang="nl-NL" dirty="0"/>
          </a:p>
          <a:p>
            <a:r>
              <a:rPr lang="nl-NL" dirty="0"/>
              <a:t>Stemlokaal</a:t>
            </a:r>
          </a:p>
          <a:p>
            <a:r>
              <a:rPr lang="nl-NL" dirty="0"/>
              <a:t>Onderhoud aan pand en tuin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2510A99-A891-9542-978E-75A4EF52B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0905" y="650616"/>
            <a:ext cx="25019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779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8EB2FE-ADBE-AB4D-9A17-0301E020B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98814" y="351737"/>
            <a:ext cx="5003298" cy="1052801"/>
          </a:xfrm>
        </p:spPr>
        <p:txBody>
          <a:bodyPr>
            <a:normAutofit/>
          </a:bodyPr>
          <a:lstStyle/>
          <a:p>
            <a:r>
              <a:rPr lang="nl-NL" dirty="0">
                <a:latin typeface="+mn-lt"/>
                <a:ea typeface="Times New Roman" panose="02020603050405020304" pitchFamily="18" charset="0"/>
              </a:rPr>
              <a:t>Financiën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0BB5F48-0963-3145-8681-511677246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6905" y="1146313"/>
            <a:ext cx="9144000" cy="5167601"/>
          </a:xfrm>
        </p:spPr>
        <p:txBody>
          <a:bodyPr>
            <a:normAutofit/>
          </a:bodyPr>
          <a:lstStyle/>
          <a:p>
            <a:pPr algn="l"/>
            <a:endParaRPr lang="nl-NL" sz="2200" dirty="0"/>
          </a:p>
          <a:p>
            <a:pPr algn="l"/>
            <a:endParaRPr lang="nl-NL" sz="2200" dirty="0"/>
          </a:p>
          <a:p>
            <a:pPr marL="800100" lvl="1" indent="-342900" algn="l">
              <a:lnSpc>
                <a:spcPct val="150000"/>
              </a:lnSpc>
              <a:buFont typeface="+mj-lt"/>
              <a:buAutoNum type="alphaLcPeriod"/>
            </a:pPr>
            <a:r>
              <a:rPr lang="nl-NL" sz="2200" dirty="0">
                <a:ea typeface="Times New Roman" panose="02020603050405020304" pitchFamily="18" charset="0"/>
              </a:rPr>
              <a:t>Kascommissie </a:t>
            </a:r>
          </a:p>
          <a:p>
            <a:pPr marL="1257300" lvl="2" indent="-342900" algn="l">
              <a:lnSpc>
                <a:spcPct val="150000"/>
              </a:lnSpc>
              <a:buFont typeface="+mj-lt"/>
              <a:buAutoNum type="alphaLcPeriod"/>
            </a:pPr>
            <a:r>
              <a:rPr lang="nl-NL" dirty="0">
                <a:ea typeface="Times New Roman" panose="02020603050405020304" pitchFamily="18" charset="0"/>
              </a:rPr>
              <a:t>Adviseur Peter </a:t>
            </a:r>
            <a:r>
              <a:rPr lang="nl-NL" dirty="0" err="1">
                <a:ea typeface="Times New Roman" panose="02020603050405020304" pitchFamily="18" charset="0"/>
              </a:rPr>
              <a:t>vd</a:t>
            </a:r>
            <a:r>
              <a:rPr lang="nl-NL" dirty="0">
                <a:ea typeface="Times New Roman" panose="02020603050405020304" pitchFamily="18" charset="0"/>
              </a:rPr>
              <a:t> </a:t>
            </a:r>
            <a:r>
              <a:rPr lang="nl-NL" dirty="0" err="1">
                <a:ea typeface="Times New Roman" panose="02020603050405020304" pitchFamily="18" charset="0"/>
              </a:rPr>
              <a:t>Breggen</a:t>
            </a:r>
            <a:endParaRPr lang="nl-NL" dirty="0">
              <a:ea typeface="Times New Roman" panose="02020603050405020304" pitchFamily="18" charset="0"/>
            </a:endParaRPr>
          </a:p>
          <a:p>
            <a:pPr marL="1257300" lvl="2" indent="-342900" algn="l">
              <a:lnSpc>
                <a:spcPct val="150000"/>
              </a:lnSpc>
              <a:buFont typeface="+mj-lt"/>
              <a:buAutoNum type="alphaLcPeriod"/>
            </a:pPr>
            <a:r>
              <a:rPr lang="nl-NL" dirty="0">
                <a:ea typeface="Times New Roman" panose="02020603050405020304" pitchFamily="18" charset="0"/>
              </a:rPr>
              <a:t>KCC: Marc </a:t>
            </a:r>
            <a:r>
              <a:rPr lang="nl-NL" dirty="0" err="1">
                <a:ea typeface="Times New Roman" panose="02020603050405020304" pitchFamily="18" charset="0"/>
              </a:rPr>
              <a:t>vd</a:t>
            </a:r>
            <a:r>
              <a:rPr lang="nl-NL" dirty="0">
                <a:ea typeface="Times New Roman" panose="02020603050405020304" pitchFamily="18" charset="0"/>
              </a:rPr>
              <a:t> Houwen, Ton </a:t>
            </a:r>
            <a:r>
              <a:rPr lang="nl-NL" dirty="0" err="1">
                <a:ea typeface="Times New Roman" panose="02020603050405020304" pitchFamily="18" charset="0"/>
              </a:rPr>
              <a:t>Innemee</a:t>
            </a:r>
            <a:endParaRPr lang="nl-NL" dirty="0">
              <a:ea typeface="Times New Roman" panose="02020603050405020304" pitchFamily="18" charset="0"/>
            </a:endParaRPr>
          </a:p>
          <a:p>
            <a:pPr marL="1257300" lvl="2" indent="-342900" algn="l">
              <a:lnSpc>
                <a:spcPct val="150000"/>
              </a:lnSpc>
              <a:buFont typeface="+mj-lt"/>
              <a:buAutoNum type="alphaLcPeriod"/>
            </a:pPr>
            <a:r>
              <a:rPr lang="nl-NL" dirty="0">
                <a:ea typeface="Times New Roman" panose="02020603050405020304" pitchFamily="18" charset="0"/>
              </a:rPr>
              <a:t>KCC heeft akkoord gegeven op alle cijfers op dinsdag 5 oktober 2021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lphaLcPeriod"/>
            </a:pPr>
            <a:r>
              <a:rPr lang="nl-NL" sz="2200" dirty="0">
                <a:ea typeface="Times New Roman" panose="02020603050405020304" pitchFamily="18" charset="0"/>
              </a:rPr>
              <a:t>Jaarcijfers 2020 &amp; Begroting 2021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lphaLcPeriod"/>
            </a:pPr>
            <a:r>
              <a:rPr lang="nl-NL" sz="2200" dirty="0">
                <a:ea typeface="Times New Roman" panose="02020603050405020304" pitchFamily="18" charset="0"/>
              </a:rPr>
              <a:t>Balans per 31 december 2020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lphaLcPeriod"/>
            </a:pPr>
            <a:endParaRPr lang="nl-NL" sz="2200" dirty="0">
              <a:ea typeface="Times New Roman" panose="02020603050405020304" pitchFamily="18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D45B7D1-37FC-6E4E-A15F-0E9C75E0C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0905" y="650616"/>
            <a:ext cx="2501900" cy="1905000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59E7B322-5FF7-9B4A-93E1-14A9225E36D4}"/>
              </a:ext>
            </a:extLst>
          </p:cNvPr>
          <p:cNvSpPr/>
          <p:nvPr/>
        </p:nvSpPr>
        <p:spPr>
          <a:xfrm>
            <a:off x="286905" y="2715563"/>
            <a:ext cx="8835159" cy="417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000"/>
              <a:buAutoNum type="arabicPeriod"/>
            </a:pPr>
            <a:endParaRPr lang="nl-NL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798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8EB2FE-ADBE-AB4D-9A17-0301E020B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18799"/>
            <a:ext cx="9033340" cy="1052801"/>
          </a:xfrm>
        </p:spPr>
        <p:txBody>
          <a:bodyPr>
            <a:normAutofit/>
          </a:bodyPr>
          <a:lstStyle/>
          <a:p>
            <a:pPr algn="l"/>
            <a:r>
              <a:rPr lang="nl-NL" sz="5000" dirty="0">
                <a:latin typeface="+mn-lt"/>
              </a:rPr>
              <a:t>Resultaat 2020 &amp; Begroting 2021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D45B7D1-37FC-6E4E-A15F-0E9C75E0C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0905" y="182527"/>
            <a:ext cx="2501900" cy="1905000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59E7B322-5FF7-9B4A-93E1-14A9225E36D4}"/>
              </a:ext>
            </a:extLst>
          </p:cNvPr>
          <p:cNvSpPr/>
          <p:nvPr/>
        </p:nvSpPr>
        <p:spPr>
          <a:xfrm>
            <a:off x="286905" y="2715563"/>
            <a:ext cx="8835159" cy="417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000"/>
              <a:buAutoNum type="arabicPeriod"/>
            </a:pPr>
            <a:endParaRPr lang="nl-NL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Afbeelding 3" descr="Afbeelding met tafel&#10;&#10;Automatisch gegenereerde beschrijving">
            <a:extLst>
              <a:ext uri="{FF2B5EF4-FFF2-40B4-BE49-F238E27FC236}">
                <a16:creationId xmlns:a16="http://schemas.microsoft.com/office/drawing/2014/main" id="{00B5B5B3-CD09-044E-8748-29C2B31D25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44" y="2116708"/>
            <a:ext cx="12148456" cy="46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0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8EB2FE-ADBE-AB4D-9A17-0301E020B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28851" y="248032"/>
            <a:ext cx="10765546" cy="1052801"/>
          </a:xfrm>
        </p:spPr>
        <p:txBody>
          <a:bodyPr>
            <a:normAutofit/>
          </a:bodyPr>
          <a:lstStyle/>
          <a:p>
            <a:r>
              <a:rPr lang="nl-NL" dirty="0">
                <a:latin typeface="+mn-lt"/>
              </a:rPr>
              <a:t>Balans per 31 december 2020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D45B7D1-37FC-6E4E-A15F-0E9C75E0C58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8068" y="185531"/>
            <a:ext cx="1546851" cy="1177805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59E7B322-5FF7-9B4A-93E1-14A9225E36D4}"/>
              </a:ext>
            </a:extLst>
          </p:cNvPr>
          <p:cNvSpPr/>
          <p:nvPr/>
        </p:nvSpPr>
        <p:spPr>
          <a:xfrm>
            <a:off x="286905" y="2715563"/>
            <a:ext cx="8835159" cy="417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000"/>
              <a:buAutoNum type="arabicPeriod"/>
            </a:pPr>
            <a:endParaRPr lang="nl-NL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Afbeelding 3" descr="Afbeelding met tafel&#10;&#10;Automatisch gegenereerde beschrijving">
            <a:extLst>
              <a:ext uri="{FF2B5EF4-FFF2-40B4-BE49-F238E27FC236}">
                <a16:creationId xmlns:a16="http://schemas.microsoft.com/office/drawing/2014/main" id="{48238029-93C3-B644-BF01-D85950544B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81" y="1431462"/>
            <a:ext cx="11832736" cy="489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3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8EB2FE-ADBE-AB4D-9A17-0301E020B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1785" y="318799"/>
            <a:ext cx="9144000" cy="1052801"/>
          </a:xfrm>
        </p:spPr>
        <p:txBody>
          <a:bodyPr/>
          <a:lstStyle/>
          <a:p>
            <a:pPr algn="l"/>
            <a:r>
              <a:rPr lang="nl-NL" dirty="0">
                <a:latin typeface="+mn-lt"/>
              </a:rPr>
              <a:t>Communicatie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0BB5F48-0963-3145-8681-511677246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682" y="1828800"/>
            <a:ext cx="9144000" cy="4730279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nl-NL" sz="2200" u="sng" dirty="0"/>
              <a:t>Communicatiekanalen</a:t>
            </a:r>
          </a:p>
          <a:p>
            <a:pPr marL="342900" indent="-342900" algn="l">
              <a:lnSpc>
                <a:spcPct val="100000"/>
              </a:lnSpc>
              <a:buFontTx/>
              <a:buChar char="-"/>
            </a:pPr>
            <a:r>
              <a:rPr lang="nl-NL" sz="2200" dirty="0"/>
              <a:t>Website</a:t>
            </a:r>
          </a:p>
          <a:p>
            <a:pPr marL="342900" indent="-342900" algn="l">
              <a:lnSpc>
                <a:spcPct val="100000"/>
              </a:lnSpc>
              <a:buFontTx/>
              <a:buChar char="-"/>
            </a:pPr>
            <a:r>
              <a:rPr lang="nl-NL" sz="2200" dirty="0"/>
              <a:t>Facebook</a:t>
            </a:r>
          </a:p>
          <a:p>
            <a:pPr marL="342900" indent="-342900" algn="l">
              <a:lnSpc>
                <a:spcPct val="100000"/>
              </a:lnSpc>
              <a:buFontTx/>
              <a:buChar char="-"/>
            </a:pPr>
            <a:r>
              <a:rPr lang="nl-NL" sz="2200" dirty="0" err="1"/>
              <a:t>WijkWijzer</a:t>
            </a:r>
            <a:r>
              <a:rPr lang="nl-NL" sz="2200" dirty="0"/>
              <a:t> op papier: 3x per jaar</a:t>
            </a:r>
          </a:p>
          <a:p>
            <a:pPr marL="342900" indent="-342900" algn="l">
              <a:lnSpc>
                <a:spcPct val="100000"/>
              </a:lnSpc>
              <a:buFontTx/>
              <a:buChar char="-"/>
            </a:pPr>
            <a:r>
              <a:rPr lang="nl-NL" sz="2200" dirty="0"/>
              <a:t>Flyers voor bepaalde activiteiten (</a:t>
            </a:r>
            <a:r>
              <a:rPr lang="nl-NL" sz="2200" dirty="0" err="1"/>
              <a:t>Buurtresto</a:t>
            </a:r>
            <a:r>
              <a:rPr lang="nl-NL" sz="2200" dirty="0"/>
              <a:t>, Koningsdag, </a:t>
            </a:r>
            <a:r>
              <a:rPr lang="nl-NL" sz="2200" dirty="0" err="1"/>
              <a:t>etc</a:t>
            </a:r>
            <a:r>
              <a:rPr lang="nl-NL" sz="2200" dirty="0"/>
              <a:t>)</a:t>
            </a:r>
          </a:p>
          <a:p>
            <a:pPr marL="342900" indent="-342900" algn="l">
              <a:lnSpc>
                <a:spcPct val="100000"/>
              </a:lnSpc>
              <a:buFontTx/>
              <a:buChar char="-"/>
            </a:pPr>
            <a:r>
              <a:rPr lang="nl-NL" sz="2200" dirty="0"/>
              <a:t>Straatambassadeur (</a:t>
            </a:r>
            <a:r>
              <a:rPr lang="nl-NL" sz="2200" dirty="0" err="1"/>
              <a:t>Whatsapp</a:t>
            </a:r>
            <a:r>
              <a:rPr lang="nl-NL" sz="2200" dirty="0"/>
              <a:t>)</a:t>
            </a:r>
          </a:p>
          <a:p>
            <a:pPr marL="342900" indent="-342900" algn="l">
              <a:lnSpc>
                <a:spcPct val="100000"/>
              </a:lnSpc>
              <a:buFontTx/>
              <a:buChar char="-"/>
            </a:pPr>
            <a:endParaRPr lang="nl-NL" sz="2200" u="sng" dirty="0"/>
          </a:p>
          <a:p>
            <a:pPr algn="l">
              <a:lnSpc>
                <a:spcPct val="100000"/>
              </a:lnSpc>
            </a:pPr>
            <a:br>
              <a:rPr lang="nl-NL" sz="2200" u="sng" dirty="0"/>
            </a:br>
            <a:endParaRPr lang="nl-NL" sz="2200" dirty="0"/>
          </a:p>
          <a:p>
            <a:pPr algn="l">
              <a:lnSpc>
                <a:spcPct val="100000"/>
              </a:lnSpc>
            </a:pPr>
            <a:endParaRPr lang="nl-NL" sz="22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D45B7D1-37FC-6E4E-A15F-0E9C75E0C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0905" y="650616"/>
            <a:ext cx="2501900" cy="1905000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59E7B322-5FF7-9B4A-93E1-14A9225E36D4}"/>
              </a:ext>
            </a:extLst>
          </p:cNvPr>
          <p:cNvSpPr/>
          <p:nvPr/>
        </p:nvSpPr>
        <p:spPr>
          <a:xfrm>
            <a:off x="286905" y="2715563"/>
            <a:ext cx="8835159" cy="417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000"/>
              <a:buAutoNum type="arabicPeriod"/>
            </a:pPr>
            <a:endParaRPr lang="nl-NL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4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8EB2FE-ADBE-AB4D-9A17-0301E020B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1785" y="318799"/>
            <a:ext cx="9144000" cy="1052801"/>
          </a:xfrm>
        </p:spPr>
        <p:txBody>
          <a:bodyPr/>
          <a:lstStyle/>
          <a:p>
            <a:pPr algn="l"/>
            <a:r>
              <a:rPr lang="nl-NL" dirty="0">
                <a:latin typeface="+mn-lt"/>
              </a:rPr>
              <a:t>Activiteiten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0BB5F48-0963-3145-8681-511677246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682" y="1828800"/>
            <a:ext cx="9144000" cy="4730279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00000"/>
              </a:lnSpc>
              <a:buFontTx/>
              <a:buChar char="-"/>
            </a:pPr>
            <a:r>
              <a:rPr lang="nl-NL" sz="2200" dirty="0"/>
              <a:t>Koffieochtend</a:t>
            </a:r>
          </a:p>
          <a:p>
            <a:pPr marL="342900" indent="-342900" algn="l">
              <a:lnSpc>
                <a:spcPct val="100000"/>
              </a:lnSpc>
              <a:buFontTx/>
              <a:buChar char="-"/>
            </a:pPr>
            <a:r>
              <a:rPr lang="nl-NL" sz="2200" dirty="0"/>
              <a:t>Koningsdag</a:t>
            </a:r>
          </a:p>
          <a:p>
            <a:pPr marL="342900" indent="-342900" algn="l">
              <a:lnSpc>
                <a:spcPct val="100000"/>
              </a:lnSpc>
              <a:buFontTx/>
              <a:buChar char="-"/>
            </a:pPr>
            <a:r>
              <a:rPr lang="nl-NL" sz="2200" dirty="0"/>
              <a:t>Buurtrestaurant</a:t>
            </a:r>
          </a:p>
          <a:p>
            <a:pPr marL="342900" indent="-342900" algn="l">
              <a:lnSpc>
                <a:spcPct val="100000"/>
              </a:lnSpc>
              <a:buFontTx/>
              <a:buChar char="-"/>
            </a:pPr>
            <a:r>
              <a:rPr lang="nl-NL" sz="2200" dirty="0" err="1"/>
              <a:t>Oktoberfest</a:t>
            </a:r>
            <a:endParaRPr lang="nl-NL" sz="2200" dirty="0"/>
          </a:p>
          <a:p>
            <a:pPr marL="342900" indent="-342900" algn="l">
              <a:lnSpc>
                <a:spcPct val="100000"/>
              </a:lnSpc>
              <a:buFontTx/>
              <a:buChar char="-"/>
            </a:pPr>
            <a:r>
              <a:rPr lang="nl-NL" sz="2200" dirty="0"/>
              <a:t>Koken, feesten en </a:t>
            </a:r>
            <a:r>
              <a:rPr lang="nl-NL" sz="2200" dirty="0" err="1"/>
              <a:t>quizen</a:t>
            </a:r>
            <a:endParaRPr lang="nl-NL" sz="2200" dirty="0"/>
          </a:p>
          <a:p>
            <a:pPr marL="342900" indent="-342900" algn="l">
              <a:lnSpc>
                <a:spcPct val="100000"/>
              </a:lnSpc>
              <a:buFontTx/>
              <a:buChar char="-"/>
            </a:pPr>
            <a:r>
              <a:rPr lang="nl-NL" sz="2200" dirty="0"/>
              <a:t>Handwerken, games &amp; nog veel meer</a:t>
            </a:r>
          </a:p>
          <a:p>
            <a:pPr marL="342900" indent="-342900" algn="l">
              <a:lnSpc>
                <a:spcPct val="100000"/>
              </a:lnSpc>
              <a:buFontTx/>
              <a:buChar char="-"/>
            </a:pPr>
            <a:endParaRPr lang="nl-NL" sz="2200" u="sng" dirty="0"/>
          </a:p>
          <a:p>
            <a:pPr algn="l">
              <a:lnSpc>
                <a:spcPct val="100000"/>
              </a:lnSpc>
            </a:pPr>
            <a:br>
              <a:rPr lang="nl-NL" sz="2200" u="sng" dirty="0"/>
            </a:br>
            <a:endParaRPr lang="nl-NL" sz="2200" dirty="0"/>
          </a:p>
          <a:p>
            <a:pPr algn="l">
              <a:lnSpc>
                <a:spcPct val="100000"/>
              </a:lnSpc>
            </a:pPr>
            <a:endParaRPr lang="nl-NL" sz="22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D45B7D1-37FC-6E4E-A15F-0E9C75E0C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0905" y="650616"/>
            <a:ext cx="2501900" cy="1905000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59E7B322-5FF7-9B4A-93E1-14A9225E36D4}"/>
              </a:ext>
            </a:extLst>
          </p:cNvPr>
          <p:cNvSpPr/>
          <p:nvPr/>
        </p:nvSpPr>
        <p:spPr>
          <a:xfrm>
            <a:off x="286905" y="2715563"/>
            <a:ext cx="8835159" cy="417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000"/>
              <a:buAutoNum type="arabicPeriod"/>
            </a:pPr>
            <a:endParaRPr lang="nl-NL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027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8EB2FE-ADBE-AB4D-9A17-0301E020B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23812"/>
            <a:ext cx="10588813" cy="1052801"/>
          </a:xfrm>
        </p:spPr>
        <p:txBody>
          <a:bodyPr>
            <a:normAutofit/>
          </a:bodyPr>
          <a:lstStyle/>
          <a:p>
            <a:pPr algn="l"/>
            <a:r>
              <a:rPr lang="nl-NL" sz="5000" dirty="0">
                <a:latin typeface="+mn-lt"/>
              </a:rPr>
              <a:t>Kajuit &amp; toekomst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0BB5F48-0963-3145-8681-511677246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682" y="1884774"/>
            <a:ext cx="9144000" cy="5167601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br>
              <a:rPr lang="nl-NL" sz="2200" u="sng" dirty="0"/>
            </a:br>
            <a:endParaRPr lang="nl-NL" sz="2200" u="sng" dirty="0"/>
          </a:p>
          <a:p>
            <a:pPr algn="l">
              <a:lnSpc>
                <a:spcPct val="100000"/>
              </a:lnSpc>
            </a:pPr>
            <a:endParaRPr lang="nl-NL" sz="2200" u="sng" dirty="0"/>
          </a:p>
          <a:p>
            <a:pPr algn="l">
              <a:lnSpc>
                <a:spcPct val="100000"/>
              </a:lnSpc>
            </a:pPr>
            <a:endParaRPr lang="nl-NL" sz="2200" u="sng" dirty="0"/>
          </a:p>
          <a:p>
            <a:pPr algn="l">
              <a:lnSpc>
                <a:spcPct val="100000"/>
              </a:lnSpc>
            </a:pPr>
            <a:endParaRPr lang="nl-NL" sz="2200" dirty="0"/>
          </a:p>
          <a:p>
            <a:pPr algn="l">
              <a:lnSpc>
                <a:spcPct val="100000"/>
              </a:lnSpc>
            </a:pPr>
            <a:endParaRPr lang="nl-NL" sz="22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D45B7D1-37FC-6E4E-A15F-0E9C75E0C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3562" y="922761"/>
            <a:ext cx="2501900" cy="1905000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59E7B322-5FF7-9B4A-93E1-14A9225E36D4}"/>
              </a:ext>
            </a:extLst>
          </p:cNvPr>
          <p:cNvSpPr/>
          <p:nvPr/>
        </p:nvSpPr>
        <p:spPr>
          <a:xfrm>
            <a:off x="286905" y="2715563"/>
            <a:ext cx="8835159" cy="417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000"/>
              <a:buAutoNum type="arabicPeriod"/>
            </a:pPr>
            <a:endParaRPr lang="nl-NL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FFC046F8-EED0-A040-AE35-67739CF8D0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</p:spPr>
      </p:pic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F80D72CD-99E5-C444-B562-6ED41C740F2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/>
              <a:t>1 x per maand</a:t>
            </a:r>
          </a:p>
          <a:p>
            <a:pPr algn="l"/>
            <a:r>
              <a:rPr lang="nl-NL" dirty="0"/>
              <a:t>Vrijdagavond </a:t>
            </a:r>
            <a:r>
              <a:rPr lang="nl-NL" dirty="0" err="1"/>
              <a:t>ipv</a:t>
            </a:r>
            <a:r>
              <a:rPr lang="nl-NL" dirty="0"/>
              <a:t> donderdagavond</a:t>
            </a:r>
          </a:p>
          <a:p>
            <a:pPr algn="l"/>
            <a:r>
              <a:rPr lang="nl-NL" dirty="0"/>
              <a:t>Elke 2</a:t>
            </a:r>
            <a:r>
              <a:rPr lang="nl-NL" baseline="30000" dirty="0"/>
              <a:t>e</a:t>
            </a:r>
            <a:r>
              <a:rPr lang="nl-NL" dirty="0"/>
              <a:t> vrijdag van de maand</a:t>
            </a:r>
          </a:p>
          <a:p>
            <a:pPr algn="l"/>
            <a:r>
              <a:rPr lang="nl-NL" dirty="0" err="1"/>
              <a:t>Evt</a:t>
            </a:r>
            <a:r>
              <a:rPr lang="nl-NL" dirty="0"/>
              <a:t> combineren met een thema of activiteit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Algemeen:</a:t>
            </a:r>
          </a:p>
          <a:p>
            <a:pPr algn="l"/>
            <a:r>
              <a:rPr lang="nl-NL" dirty="0"/>
              <a:t>Pin </a:t>
            </a:r>
            <a:r>
              <a:rPr lang="nl-NL" dirty="0" err="1"/>
              <a:t>only</a:t>
            </a:r>
            <a:r>
              <a:rPr lang="nl-NL" dirty="0"/>
              <a:t>, geen cash</a:t>
            </a:r>
          </a:p>
          <a:p>
            <a:pPr algn="l"/>
            <a:r>
              <a:rPr lang="nl-NL" dirty="0"/>
              <a:t>Nieuw kassasysteem</a:t>
            </a:r>
          </a:p>
          <a:p>
            <a:pPr algn="l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632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479F9D-61BA-BA4F-A41D-C63590AA8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94605" cy="1325563"/>
          </a:xfrm>
        </p:spPr>
        <p:txBody>
          <a:bodyPr>
            <a:noAutofit/>
          </a:bodyPr>
          <a:lstStyle/>
          <a:p>
            <a:r>
              <a:rPr lang="nl-NL" b="1" dirty="0"/>
              <a:t>Vacatures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544361-79D7-0849-B59D-50C606619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Verhuur coördinator</a:t>
            </a:r>
          </a:p>
          <a:p>
            <a:r>
              <a:rPr lang="nl-NL" dirty="0"/>
              <a:t>Lid Kas Controle Commissie</a:t>
            </a:r>
          </a:p>
          <a:p>
            <a:r>
              <a:rPr lang="nl-NL" dirty="0"/>
              <a:t>Leden voor commissies</a:t>
            </a:r>
          </a:p>
          <a:p>
            <a:pPr lvl="1"/>
            <a:r>
              <a:rPr lang="nl-NL" dirty="0"/>
              <a:t>Activiteiten commissie</a:t>
            </a:r>
          </a:p>
          <a:p>
            <a:pPr lvl="1"/>
            <a:r>
              <a:rPr lang="nl-NL" dirty="0"/>
              <a:t>Communicatie commissie</a:t>
            </a:r>
          </a:p>
          <a:p>
            <a:pPr lvl="1"/>
            <a:r>
              <a:rPr lang="nl-NL" dirty="0"/>
              <a:t>Groen commissie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2510A99-A891-9542-978E-75A4EF52B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0905" y="650616"/>
            <a:ext cx="25019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77028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v damsigt" id="{88AFB7B0-ED9C-9B44-AA2D-C55B86D43584}" vid="{80B52704-0290-344E-B975-78A46D447051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wv damsigt</Template>
  <TotalTime>3599</TotalTime>
  <Words>239</Words>
  <Application>Microsoft Macintosh PowerPoint</Application>
  <PresentationFormat>Breedbeeld</PresentationFormat>
  <Paragraphs>79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Kantoorthema</vt:lpstr>
      <vt:lpstr>ALV Wijkvereniging 2021</vt:lpstr>
      <vt:lpstr>Corona: er kon weinig….maar toch?</vt:lpstr>
      <vt:lpstr>Financiën </vt:lpstr>
      <vt:lpstr>Resultaat 2020 &amp; Begroting 2021</vt:lpstr>
      <vt:lpstr>Balans per 31 december 2020</vt:lpstr>
      <vt:lpstr>Communicatie</vt:lpstr>
      <vt:lpstr>Activiteiten</vt:lpstr>
      <vt:lpstr>Kajuit &amp; toekomst</vt:lpstr>
      <vt:lpstr>Vacatures</vt:lpstr>
      <vt:lpstr>Tot slot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Patrick Mingaars</dc:creator>
  <cp:lastModifiedBy>Patrick Mingaars</cp:lastModifiedBy>
  <cp:revision>70</cp:revision>
  <dcterms:created xsi:type="dcterms:W3CDTF">2018-09-13T10:01:53Z</dcterms:created>
  <dcterms:modified xsi:type="dcterms:W3CDTF">2021-11-01T07:48:49Z</dcterms:modified>
</cp:coreProperties>
</file>